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51B2B5-EEB4-0FC8-DAE2-007545D23F0C}" v="145" dt="2024-05-13T17:46:12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2" d="100"/>
          <a:sy n="92" d="100"/>
        </p:scale>
        <p:origin x="5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C8DB86-D964-4648-9385-D0C0B9B93AB7}" type="datetimeFigureOut">
              <a:t>14/05/2024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80264-602D-4145-A995-5EB2412126B2}" type="slidenum"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7611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4833" y="216277"/>
            <a:ext cx="7547134" cy="27546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230"/>
              </a:lnSpc>
              <a:buNone/>
            </a:pPr>
            <a:r>
              <a:rPr lang="en-US" sz="5784" dirty="0">
                <a:solidFill>
                  <a:srgbClr val="AE8625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Prata" pitchFamily="34" charset="-120"/>
              </a:rPr>
              <a:t>Forza 4: Il Classico Gioco da Tavolo di Strategia</a:t>
            </a:r>
            <a:endParaRPr lang="en-US" sz="5784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292453" y="3548639"/>
            <a:ext cx="7547134" cy="17025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3"/>
              </a:lnSpc>
              <a:buNone/>
            </a:pPr>
            <a:r>
              <a:rPr lang="en-US" sz="1677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 un gioco da tavolo classico, noto anche come "Forza 4 in linea" o "Connect 4" in inglese. È un gioco di strategia in cui due giocatori si alternano nel posizionare le proprie pedine in una griglia verticale a 6 colonne e 7 righe. L'obiettivo è quello di allineare quattro pedine consecutive dello stesso colore in orizzontale, verticale o diagonale prima dell'avversario.</a:t>
            </a:r>
            <a:endParaRPr lang="en-US" sz="1677" dirty="0"/>
          </a:p>
        </p:txBody>
      </p:sp>
      <p:sp>
        <p:nvSpPr>
          <p:cNvPr id="7" name="Text 3"/>
          <p:cNvSpPr/>
          <p:nvPr/>
        </p:nvSpPr>
        <p:spPr>
          <a:xfrm>
            <a:off x="6284833" y="5941814"/>
            <a:ext cx="7547134" cy="1362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3"/>
              </a:lnSpc>
              <a:buNone/>
            </a:pPr>
            <a:r>
              <a:rPr lang="en-US" sz="1677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È un gioco semplice ma coinvolgente, che richiede una buona dose di pianificazione e astuzia per prevenire il proprio avversario dall'allineare le proprie pedine mentre si cerca di completare le proprie linee. È adatto a giocatori di tutte le età ed è un classico intramontabile dei giochi da tavolo.</a:t>
            </a:r>
            <a:endParaRPr lang="en-US" sz="167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845663" y="2927192"/>
            <a:ext cx="585644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chemeClr val="accent4">
                    <a:lumMod val="60000"/>
                    <a:lumOff val="4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COMPONENTI DEL GIOCO</a:t>
            </a:r>
          </a:p>
        </p:txBody>
      </p:sp>
      <p:sp>
        <p:nvSpPr>
          <p:cNvPr id="6" name="Shape 2"/>
          <p:cNvSpPr/>
          <p:nvPr/>
        </p:nvSpPr>
        <p:spPr>
          <a:xfrm>
            <a:off x="2037993" y="4114799"/>
            <a:ext cx="5166122" cy="2346365"/>
          </a:xfrm>
          <a:prstGeom prst="roundRect">
            <a:avLst>
              <a:gd name="adj" fmla="val 2841"/>
            </a:avLst>
          </a:prstGeom>
          <a:solidFill>
            <a:srgbClr val="2D3033"/>
          </a:solidFill>
          <a:ln/>
        </p:spPr>
        <p:txBody>
          <a:bodyPr/>
          <a:lstStyle/>
          <a:p>
            <a:endParaRPr lang="it-IT" dirty="0"/>
          </a:p>
        </p:txBody>
      </p:sp>
      <p:sp>
        <p:nvSpPr>
          <p:cNvPr id="7" name="Text 3"/>
          <p:cNvSpPr/>
          <p:nvPr/>
        </p:nvSpPr>
        <p:spPr>
          <a:xfrm>
            <a:off x="3232309" y="420606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0000"/>
                </a:solidFill>
                <a:latin typeface="Raleway" pitchFamily="2" charset="0"/>
              </a:rPr>
              <a:t>POSIOZINI GIOCO</a:t>
            </a:r>
          </a:p>
        </p:txBody>
      </p:sp>
      <p:sp>
        <p:nvSpPr>
          <p:cNvPr id="8" name="Text 4"/>
          <p:cNvSpPr/>
          <p:nvPr/>
        </p:nvSpPr>
        <p:spPr>
          <a:xfrm>
            <a:off x="2462203" y="4744451"/>
            <a:ext cx="472178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Forza 4 è giocato su una griglia verticale composta da 6 colonne e 7 righe, per un totale di 42 posizioni in cui posizionare le pedine.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566682" y="4114800"/>
            <a:ext cx="5166122" cy="2346365"/>
          </a:xfrm>
          <a:prstGeom prst="roundRect">
            <a:avLst>
              <a:gd name="adj" fmla="val 2841"/>
            </a:avLst>
          </a:prstGeom>
          <a:solidFill>
            <a:srgbClr val="2D3033"/>
          </a:solidFill>
          <a:ln/>
        </p:spPr>
      </p:sp>
      <p:sp>
        <p:nvSpPr>
          <p:cNvPr id="10" name="Text 6"/>
          <p:cNvSpPr/>
          <p:nvPr/>
        </p:nvSpPr>
        <p:spPr>
          <a:xfrm>
            <a:off x="9510051" y="4206068"/>
            <a:ext cx="12793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0000"/>
                </a:solidFill>
                <a:latin typeface="Raleway" pitchFamily="2" charset="0"/>
              </a:rPr>
              <a:t>PEDINE</a:t>
            </a:r>
          </a:p>
        </p:txBody>
      </p:sp>
      <p:sp>
        <p:nvSpPr>
          <p:cNvPr id="11" name="Text 7"/>
          <p:cNvSpPr/>
          <p:nvPr/>
        </p:nvSpPr>
        <p:spPr>
          <a:xfrm>
            <a:off x="7870626" y="4744451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 giocatori utilizzano pedine rotonde di due colori diversi, di solito gialle e rosse, per distinguere i due giocatori.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>
          <a:blip r:embed="rId3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12281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6" name="Text 1"/>
          <p:cNvSpPr/>
          <p:nvPr/>
        </p:nvSpPr>
        <p:spPr>
          <a:xfrm>
            <a:off x="4537710" y="9579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OBBIETTIVO GIOCO</a:t>
            </a:r>
          </a:p>
        </p:txBody>
      </p:sp>
      <p:sp>
        <p:nvSpPr>
          <p:cNvPr id="7" name="Shape 2"/>
          <p:cNvSpPr/>
          <p:nvPr/>
        </p:nvSpPr>
        <p:spPr>
          <a:xfrm>
            <a:off x="907002" y="116599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D3033"/>
          </a:solidFill>
          <a:ln/>
        </p:spPr>
        <p:txBody>
          <a:bodyPr/>
          <a:lstStyle/>
          <a:p>
            <a:endParaRPr lang="it-IT" dirty="0"/>
          </a:p>
        </p:txBody>
      </p:sp>
      <p:sp>
        <p:nvSpPr>
          <p:cNvPr id="8" name="Text 3"/>
          <p:cNvSpPr/>
          <p:nvPr/>
        </p:nvSpPr>
        <p:spPr>
          <a:xfrm>
            <a:off x="1083111" y="1165997"/>
            <a:ext cx="11501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4"/>
          <p:cNvSpPr/>
          <p:nvPr/>
        </p:nvSpPr>
        <p:spPr>
          <a:xfrm>
            <a:off x="1583054" y="116599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2" charset="0"/>
                <a:ea typeface="Prata" pitchFamily="34" charset="-122"/>
                <a:cs typeface="Prata" pitchFamily="34" charset="-120"/>
              </a:rPr>
              <a:t>Allineamento</a:t>
            </a:r>
            <a:endParaRPr lang="en-US" sz="2187" dirty="0">
              <a:solidFill>
                <a:schemeClr val="accent4">
                  <a:lumMod val="60000"/>
                  <a:lumOff val="40000"/>
                </a:schemeClr>
              </a:solidFill>
              <a:latin typeface="Raleway" pitchFamily="2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1583054" y="1618861"/>
            <a:ext cx="85842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L'obiettivo principale di Forza 4 è quello di allineare quattro pedine consecutive dello stesso colore in orizzontale, verticale o diagonale all'interno della griglia di gioco. Questo viene comunemente chiamato "ottenere una Forza 4" o "fare una riga".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555313" y="3196161"/>
            <a:ext cx="8584287" cy="786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Allineare quattro pedine consecutive può avvenire in diverse direzioni: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1406945" y="4012642"/>
            <a:ext cx="82288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Orizzontale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: Le pedine dello stesso colore devono essere disposte in modo consecutivo lungo una riga orizzontale all'interno della griglia di gioco. 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1406945" y="5427016"/>
            <a:ext cx="82288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Verticale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: Le pedine dello stesso colore devono essere disposte in modo consecutivo lungo una colonna verticale all'interno della griglia di gioco. +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1406945" y="6753866"/>
            <a:ext cx="82288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Diagonale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: Le pedine dello stesso colore devono essere disposte in modo consecutivo lungo una linea diagonale all'interno della griglia di gioco. 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658596" y="319719"/>
            <a:ext cx="531320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REGOLE DEL GIOCO</a:t>
            </a:r>
          </a:p>
        </p:txBody>
      </p:sp>
      <p:sp>
        <p:nvSpPr>
          <p:cNvPr id="5" name="Text 2"/>
          <p:cNvSpPr/>
          <p:nvPr/>
        </p:nvSpPr>
        <p:spPr>
          <a:xfrm>
            <a:off x="3084953" y="2223144"/>
            <a:ext cx="17074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34" charset="0"/>
              </a:rPr>
              <a:t>POSIZIONI</a:t>
            </a:r>
            <a:endParaRPr lang="en-US" sz="2187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9087493" y="2229389"/>
            <a:ext cx="31741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2" charset="0"/>
              </a:rPr>
              <a:t>COLONNE DISPONIBILI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4DEA8DCB-A83F-68A3-C0F0-C5F73F2E474B}"/>
              </a:ext>
            </a:extLst>
          </p:cNvPr>
          <p:cNvSpPr/>
          <p:nvPr/>
        </p:nvSpPr>
        <p:spPr>
          <a:xfrm>
            <a:off x="1452729" y="3185657"/>
            <a:ext cx="5148828" cy="218275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 3"/>
          <p:cNvSpPr/>
          <p:nvPr/>
        </p:nvSpPr>
        <p:spPr>
          <a:xfrm>
            <a:off x="1595336" y="3313724"/>
            <a:ext cx="500622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 giocatori si alternano nel posizionare una pedina alla volta nella colonna di loro scelta. Una volta posizionata, la pedina scende fino a raggiungere la posizione più bassa disponibile all'interno della colonna.</a:t>
            </a:r>
            <a:endParaRPr lang="en-US" sz="1750" dirty="0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8E8D3FCC-2C4E-CF00-8DEA-E423B1FF3528}"/>
              </a:ext>
            </a:extLst>
          </p:cNvPr>
          <p:cNvSpPr/>
          <p:nvPr/>
        </p:nvSpPr>
        <p:spPr>
          <a:xfrm>
            <a:off x="8028843" y="3189961"/>
            <a:ext cx="5148828" cy="218275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ext 5"/>
          <p:cNvSpPr/>
          <p:nvPr/>
        </p:nvSpPr>
        <p:spPr>
          <a:xfrm>
            <a:off x="8171450" y="3313724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Il giocatore può posizionare la pedina solo nelle colonne ancora disponibili, ovvero colonne non completamente riempite di pedine. 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234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Raleway" pitchFamily="2" charset="0"/>
                <a:ea typeface="Prata" pitchFamily="34" charset="-122"/>
                <a:cs typeface="Prata" pitchFamily="34" charset="-120"/>
              </a:rPr>
              <a:t>Strategie</a:t>
            </a:r>
            <a:endParaRPr lang="en-US" sz="4374" dirty="0">
              <a:latin typeface="Raleway" pitchFamily="2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2851071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307324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Prata" pitchFamily="34" charset="-120"/>
              </a:rPr>
              <a:t>Strategia Offensiva</a:t>
            </a:r>
            <a:endParaRPr lang="en-US" sz="2187" dirty="0">
              <a:solidFill>
                <a:srgbClr val="FF0000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2277428" y="3553658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 giocatori devono posizionare le pedine in modo da massimizzare le opportunità di formare linee vincenti.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4628555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48507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Prata" pitchFamily="34" charset="-120"/>
              </a:rPr>
              <a:t>Strategia Difensiva</a:t>
            </a:r>
            <a:endParaRPr lang="en-US" sz="2187" dirty="0">
              <a:solidFill>
                <a:srgbClr val="FF0000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2277428" y="5331143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 giocatori devono bloccare le mosse dell'avversario per prevenire la formazione di linee vincenti dell'avversario.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42780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0000"/>
                </a:solidFill>
                <a:latin typeface="Raleway" pitchFamily="2" charset="0"/>
                <a:ea typeface="Prata" pitchFamily="34" charset="-122"/>
                <a:cs typeface="Prata" pitchFamily="34" charset="-120"/>
              </a:rPr>
              <a:t>Varianti del gioco</a:t>
            </a:r>
            <a:endParaRPr lang="en-US" sz="4374" dirty="0">
              <a:solidFill>
                <a:srgbClr val="FF0000"/>
              </a:solidFill>
              <a:latin typeface="Raleway" pitchFamily="2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2037993" y="3455432"/>
            <a:ext cx="5166122" cy="2346365"/>
          </a:xfrm>
          <a:prstGeom prst="roundRect">
            <a:avLst>
              <a:gd name="adj" fmla="val 2841"/>
            </a:avLst>
          </a:prstGeom>
          <a:solidFill>
            <a:srgbClr val="2D3033"/>
          </a:solidFill>
          <a:ln/>
        </p:spPr>
      </p:sp>
      <p:sp>
        <p:nvSpPr>
          <p:cNvPr id="8" name="Text 4"/>
          <p:cNvSpPr/>
          <p:nvPr/>
        </p:nvSpPr>
        <p:spPr>
          <a:xfrm>
            <a:off x="2260163" y="3677603"/>
            <a:ext cx="311169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Prata" pitchFamily="34" charset="-120"/>
              </a:rPr>
              <a:t>Complessità Aggiuntiva</a:t>
            </a:r>
            <a:endParaRPr lang="en-US" sz="2187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2260163" y="4158020"/>
            <a:ext cx="472178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Esistono varianti di Forza 4 che possono aggiungere ulteriore complessità al gioco base, offrendo sfide aggiuntive ai giocatori esperti.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3455432"/>
            <a:ext cx="5166122" cy="2346365"/>
          </a:xfrm>
          <a:prstGeom prst="roundRect">
            <a:avLst>
              <a:gd name="adj" fmla="val 2841"/>
            </a:avLst>
          </a:prstGeom>
          <a:solidFill>
            <a:srgbClr val="2D3033"/>
          </a:solidFill>
          <a:ln/>
        </p:spPr>
      </p:sp>
      <p:sp>
        <p:nvSpPr>
          <p:cNvPr id="11" name="Text 7"/>
          <p:cNvSpPr/>
          <p:nvPr/>
        </p:nvSpPr>
        <p:spPr>
          <a:xfrm>
            <a:off x="7648456" y="36776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Prata" pitchFamily="34" charset="-120"/>
              </a:rPr>
              <a:t>Divertimento Extra</a:t>
            </a:r>
            <a:endParaRPr lang="en-US" sz="2187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648456" y="4158020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Alcune varianti possono introdurre elementi speciali o regole uniche che portano ulteriore divertimento al gioco.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3067883"/>
            <a:ext cx="706564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Semplice ma Coinvolgente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Pur essendo un gioco semplice nelle regole, Forza 4 offre una profondità strategica che lo rende coinvolgente e apprezzato da giocatori di tutte le abilità e età.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3742" y="-93518"/>
            <a:ext cx="14704142" cy="8323118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37676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8AF4B1-ADB5-987F-8DC6-5D7F4E0F2773}"/>
              </a:ext>
            </a:extLst>
          </p:cNvPr>
          <p:cNvSpPr txBox="1"/>
          <p:nvPr/>
        </p:nvSpPr>
        <p:spPr>
          <a:xfrm>
            <a:off x="221226" y="1018309"/>
            <a:ext cx="14335432" cy="67403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  <a:t>Progetto </a:t>
            </a:r>
            <a:r>
              <a:rPr lang="en-US" sz="5400" dirty="0" err="1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  <a:t>realizzato</a:t>
            </a:r>
            <a:r>
              <a:rPr lang="en-US" sz="5400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  <a:t> da Mauro Retini </a:t>
            </a:r>
            <a:r>
              <a:rPr lang="en-US" sz="5400" dirty="0" err="1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  <a:t>Cuasa</a:t>
            </a:r>
            <a:r>
              <a:rPr lang="en-US" sz="5400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  <a:t>, </a:t>
            </a:r>
            <a:r>
              <a:rPr lang="it-IT" sz="5400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Francesco</a:t>
            </a:r>
            <a:r>
              <a:rPr lang="it-IT" sz="5400" dirty="0"/>
              <a:t> </a:t>
            </a:r>
            <a:r>
              <a:rPr lang="en-US" sz="5400" dirty="0" err="1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  <a:t>Montagna</a:t>
            </a:r>
            <a:r>
              <a:rPr lang="en-US" sz="5400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  <a:t>, Daniel Lombardo, Marco Bruno.</a:t>
            </a:r>
            <a:br>
              <a:rPr lang="en-US" sz="5400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</a:br>
            <a:endParaRPr lang="en-US" sz="5400" dirty="0">
              <a:solidFill>
                <a:srgbClr val="FF000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Calibri"/>
            </a:endParaRPr>
          </a:p>
          <a:p>
            <a:pPr algn="ctr"/>
            <a:br>
              <a:rPr lang="en-US" sz="5400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</a:br>
            <a:r>
              <a:rPr lang="en-US" sz="5400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  <a:t>3 E In</a:t>
            </a:r>
            <a:r>
              <a:rPr lang="it-IT" sz="5400" dirty="0" err="1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formatica</a:t>
            </a:r>
            <a:r>
              <a:rPr lang="it-IT" sz="5400" dirty="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2023/2024</a:t>
            </a:r>
          </a:p>
          <a:p>
            <a:pPr algn="ctr"/>
            <a:endParaRPr lang="it-IT" sz="5400" dirty="0">
              <a:solidFill>
                <a:srgbClr val="FF000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Calibri"/>
            </a:endParaRPr>
          </a:p>
          <a:p>
            <a:pPr algn="ctr"/>
            <a:r>
              <a:rPr lang="it-IT" sz="5400">
                <a:solidFill>
                  <a:srgbClr val="FF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Calibri"/>
              </a:rPr>
              <a:t>Itive3pa</a:t>
            </a:r>
            <a:endParaRPr lang="en-US" sz="5400" dirty="0">
              <a:solidFill>
                <a:srgbClr val="FF000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523</Words>
  <Application>Microsoft Office PowerPoint</Application>
  <PresentationFormat>Personalizzato</PresentationFormat>
  <Paragraphs>45</Paragraphs>
  <Slides>8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4" baseType="lpstr">
      <vt:lpstr>Arial</vt:lpstr>
      <vt:lpstr>Calibri</vt:lpstr>
      <vt:lpstr>Prata</vt:lpstr>
      <vt:lpstr>Raleway</vt:lpstr>
      <vt:lpstr>Segoe UI Black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Mauro Retini</cp:lastModifiedBy>
  <cp:revision>41</cp:revision>
  <dcterms:created xsi:type="dcterms:W3CDTF">2024-05-13T17:32:25Z</dcterms:created>
  <dcterms:modified xsi:type="dcterms:W3CDTF">2024-05-14T15:50:11Z</dcterms:modified>
</cp:coreProperties>
</file>